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Merriweather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41"/>
  </p:normalViewPr>
  <p:slideViewPr>
    <p:cSldViewPr snapToGrid="0">
      <p:cViewPr varScale="1">
        <p:scale>
          <a:sx n="190" d="100"/>
          <a:sy n="190" d="100"/>
        </p:scale>
        <p:origin x="208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133658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133658e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133658e7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133658e7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Can mention that the United States is excluded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133658e7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133658e7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133658e7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0133658e7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133658e7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0133658e7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bea5b6d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bea5b6d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bea5b6d9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1bea5b6d9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133658e7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0133658e7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0133658e7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0133658e7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bea5b6d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bea5b6d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133658e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133658e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bf659a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bf659a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133658e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133658e7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1bea5b6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1bea5b6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bea5b6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bea5b6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playing techniques can be better identified around the onsets for most cases, use the well-known spectral flux method for onset detection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0133658e7_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0133658e7_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bea5b6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bea5b6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12" Type="http://schemas.openxmlformats.org/officeDocument/2006/relationships/audio" Target="../media/audio4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audio" Target="../media/audio2.wav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audio" Target="../media/audio5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 idx="4294967295"/>
          </p:nvPr>
        </p:nvSpPr>
        <p:spPr>
          <a:xfrm>
            <a:off x="3660450" y="1196425"/>
            <a:ext cx="18231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" sz="2600" b="1">
                <a:solidFill>
                  <a:schemeClr val="dk1"/>
                </a:solidFill>
              </a:rPr>
              <a:t>[GapTec]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660450" y="2403050"/>
            <a:ext cx="18231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Li, Weixin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Lyu, Jialun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Lyu, Jishi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Zhu, Yidi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Wang, Yudi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Peng, He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7059650" y="4423725"/>
            <a:ext cx="18231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Team 10</a:t>
            </a:r>
            <a:endParaRPr sz="3000" u="sng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1087500" y="665125"/>
            <a:ext cx="69690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Guitar Playing Techniques Classification</a:t>
            </a:r>
            <a:endParaRPr sz="2600" b="1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9325" y="482475"/>
            <a:ext cx="54045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5519850" y="334525"/>
            <a:ext cx="33882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4312875" y="4651000"/>
            <a:ext cx="47067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When </a:t>
            </a:r>
            <a:r>
              <a:rPr lang="en" sz="1600" b="1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 = 5</a:t>
            </a: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Test PoE: 27.14%  Train PoE: 17.94%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2625"/>
            <a:ext cx="4179474" cy="335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2625"/>
            <a:ext cx="4363600" cy="3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311700" y="513325"/>
            <a:ext cx="6519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k-Nearest Neighbors (KNN)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3920625" y="442850"/>
            <a:ext cx="17910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Parameter</a:t>
            </a:r>
            <a:endParaRPr sz="1600">
              <a:solidFill>
                <a:srgbClr val="F3F3F3"/>
              </a:solidFill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C=4</a:t>
            </a:r>
            <a:endParaRPr sz="16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F3F3F3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825" y="1268500"/>
            <a:ext cx="4339904" cy="32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400" y="0"/>
            <a:ext cx="3406600" cy="13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 flipH="1">
            <a:off x="5232925" y="4540225"/>
            <a:ext cx="35994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PoE: 25.71%    Train PoE: 20.62%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23469"/>
            <a:ext cx="4339900" cy="3820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513325"/>
            <a:ext cx="34437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SVM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311700" y="5133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008" y="1299075"/>
            <a:ext cx="4448642" cy="31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l="406" r="416"/>
          <a:stretch/>
        </p:blipFill>
        <p:spPr>
          <a:xfrm>
            <a:off x="0" y="1299075"/>
            <a:ext cx="4331739" cy="38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/>
        </p:nvSpPr>
        <p:spPr>
          <a:xfrm>
            <a:off x="4331750" y="4372800"/>
            <a:ext cx="50160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Mini-batch gradient descent (100/mini-batch)</a:t>
            </a:r>
            <a:endParaRPr sz="16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PoE: 27%    Train PoE : 26%</a:t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4032825" y="401925"/>
            <a:ext cx="45291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 structure : 520 -&gt; 100 -&gt; 7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Activation function : ReLU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4032825" y="401925"/>
            <a:ext cx="45291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Exponential loss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Ensemble Learner:  decision stump * 250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01675" y="4484000"/>
            <a:ext cx="3791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PoE: 30.03%   Train PoE: 27.03%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0" y="1268613"/>
            <a:ext cx="4529100" cy="314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7825"/>
            <a:ext cx="4369051" cy="38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and Analysis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951" y="1395281"/>
            <a:ext cx="2430300" cy="14947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6166950" y="2731950"/>
            <a:ext cx="2430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hammer-on             sliding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4">
            <a:alphaModFix/>
          </a:blip>
          <a:srcRect r="56220"/>
          <a:stretch/>
        </p:blipFill>
        <p:spPr>
          <a:xfrm>
            <a:off x="6243150" y="3037334"/>
            <a:ext cx="1257500" cy="172844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412625" y="2640925"/>
            <a:ext cx="5220000" cy="19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Best Accuracy - 75% / Paper Accuracy- 80%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Easiest recognized techniques</a:t>
            </a:r>
            <a:endParaRPr sz="180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Normal &amp; Sliding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Hardest recognized pair</a:t>
            </a:r>
            <a:endParaRPr sz="1800">
              <a:solidFill>
                <a:srgbClr val="000000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Hammer-on &amp; Sliding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l="56220"/>
          <a:stretch/>
        </p:blipFill>
        <p:spPr>
          <a:xfrm>
            <a:off x="7498625" y="3037325"/>
            <a:ext cx="1257500" cy="17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50" y="1440387"/>
            <a:ext cx="5018141" cy="12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</a:t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311725" y="1575100"/>
            <a:ext cx="5091600" cy="27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Further research should focus on...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Raw signal/data preprocess: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more comprehensive and representative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extraction and classification models:  more specific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Implementation of deep learning methods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5023525" y="2089775"/>
            <a:ext cx="38088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Future Application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Apps: Guitar Self-learn Helper Evaluation &amp; Scoring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311725" y="1358150"/>
            <a:ext cx="8520600" cy="3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Barbancho, A. M., Klapuri, A., Tardón, L. J., &amp; Barbancho, I. (2012). Automatic transcription of guitar chords and fingering from audio. IEEE Transactions on Audio, Speech, and Language Processing, 20( 3), 915-921.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Scaringella, N., Zoia, G., &amp; Mlynek, D. (2006). Automatic genre classification of music content: a survey. IEEE Signal Processing Magazine , 23 (2), 133-141.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Creme, M., Burlin, C., &amp; Lenain, R. (2016). Music genre classification.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Benetos, E., Dixon, S., Giannoulis, D., Kirchhoff, H., &amp; Klapuri, A. (2013). Automatic music transcription: challenges and future directions. Journal of Intelligent Information Systems , 41 (3), 407-434.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Chathuranga, Y. M. D., &amp; Jayaratne, K. L. (2018). Automatic music genre classification of audio signals with machine learning approaches. GSTF Journal on Computing (JoC) , 3 (2).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Reboursière, L., Lähdeoja, O., Drugman, T., Dupont, S., Picard-Limpens, C., &amp; Riche, N. (2012, May). Left and right-hand guitar playing techniques detection. In NIME 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Su, L., Yu, L. F., &amp; Yang, Y. H. (2014, October). Sparse Cepstral, Phase Codes for Guitar Playing Technique Classification. In ISMIR (pp. 9-14).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Murthy, Y. V., &amp; Koolagudi, S. G. (2018). Content-Based Music Information Retrieval (CB-MIR) and Its Applications toward the Music Industry: A Review. ACM Computing Surveys (CSUR) , 51 (3), 45.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Lasseck, M. (2018). Audio-based bird species identification with deep convolutional neural networks. Working Notes of CLEF , 2018 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Lartillot, O., &amp; Toiviainen, P. (2007, September). A Matlab toolbox for musical feature extraction from audio. In International conference on digital audio effects (pp. 237-244).</a:t>
            </a:r>
            <a:endParaRPr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Nam, J., Herrera, J., Slaney, M., &amp; Smith, J. O. (2012, October). Learning Sparse Feature Representations for Music Annotation and Retrieval. In ISMIR (pp. 565-570).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Techniques</a:t>
            </a:r>
            <a:endParaRPr/>
          </a:p>
        </p:txBody>
      </p:sp>
      <p:sp>
        <p:nvSpPr>
          <p:cNvPr id="118" name="Google Shape;118;p26"/>
          <p:cNvSpPr txBox="1"/>
          <p:nvPr/>
        </p:nvSpPr>
        <p:spPr>
          <a:xfrm>
            <a:off x="618125" y="1358450"/>
            <a:ext cx="8029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hammer-on          pull-off              bending               sliding                 vibrato                        </a:t>
            </a:r>
            <a:endParaRPr sz="1800"/>
          </a:p>
        </p:txBody>
      </p:sp>
      <p:pic>
        <p:nvPicPr>
          <p:cNvPr id="120" name="Google Shape;120;p26">
            <a:hlinkClick r:id="" action="ppaction://noaction">
              <a:snd r:embed="rId3" name="hamming_whole_step_1.wav"/>
            </a:hlinkClick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38" y="1982875"/>
            <a:ext cx="1610600" cy="13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88" y="3245125"/>
            <a:ext cx="1610600" cy="13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>
            <a:hlinkClick r:id="" action="ppaction://noaction">
              <a:snd r:embed="rId6" name="pulling_whole_step_1.wav"/>
            </a:hlinkClick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450" y="1982863"/>
            <a:ext cx="1493423" cy="1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9438" y="3277175"/>
            <a:ext cx="1493425" cy="12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>
            <a:hlinkClick r:id="" action="ppaction://noaction">
              <a:snd r:embed="rId8" name="bending_up_down_half_1.wav"/>
            </a:hlinkClick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8363" y="1982887"/>
            <a:ext cx="1716875" cy="1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8375" y="3248675"/>
            <a:ext cx="1753250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6"/>
          <p:cNvPicPr preferRelativeResize="0"/>
          <p:nvPr/>
        </p:nvPicPr>
        <p:blipFill rotWithShape="1">
          <a:blip r:embed="rId11">
            <a:alphaModFix/>
          </a:blip>
          <a:srcRect l="14675"/>
          <a:stretch/>
        </p:blipFill>
        <p:spPr>
          <a:xfrm>
            <a:off x="5431613" y="3248663"/>
            <a:ext cx="1610600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>
            <a:hlinkClick r:id="" action="ppaction://noaction">
              <a:snd r:embed="rId12" name="slide_half_step_down_1.wav"/>
            </a:hlinkClick>
          </p:cNvPr>
          <p:cNvPicPr preferRelativeResize="0"/>
          <p:nvPr/>
        </p:nvPicPr>
        <p:blipFill rotWithShape="1">
          <a:blip r:embed="rId13">
            <a:alphaModFix/>
          </a:blip>
          <a:srcRect l="14792"/>
          <a:stretch/>
        </p:blipFill>
        <p:spPr>
          <a:xfrm>
            <a:off x="5395200" y="1987088"/>
            <a:ext cx="1683400" cy="1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>
            <a:hlinkClick r:id="" action="ppaction://noaction">
              <a:snd r:embed="rId14" name="trill_1.wav"/>
            </a:hlinkClick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78600" y="2541200"/>
            <a:ext cx="1869350" cy="165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6"/>
          <p:cNvCxnSpPr/>
          <p:nvPr/>
        </p:nvCxnSpPr>
        <p:spPr>
          <a:xfrm flipH="1">
            <a:off x="1480575" y="3403575"/>
            <a:ext cx="22800" cy="579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26"/>
          <p:cNvCxnSpPr/>
          <p:nvPr/>
        </p:nvCxnSpPr>
        <p:spPr>
          <a:xfrm rot="10800000">
            <a:off x="3044775" y="3532875"/>
            <a:ext cx="45900" cy="45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26"/>
          <p:cNvCxnSpPr/>
          <p:nvPr/>
        </p:nvCxnSpPr>
        <p:spPr>
          <a:xfrm flipH="1">
            <a:off x="4784700" y="2151800"/>
            <a:ext cx="22800" cy="579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26"/>
          <p:cNvCxnSpPr/>
          <p:nvPr/>
        </p:nvCxnSpPr>
        <p:spPr>
          <a:xfrm rot="10800000">
            <a:off x="4773150" y="3631850"/>
            <a:ext cx="45900" cy="45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6"/>
          <p:cNvCxnSpPr/>
          <p:nvPr/>
        </p:nvCxnSpPr>
        <p:spPr>
          <a:xfrm rot="10800000" flipH="1">
            <a:off x="5744675" y="2517794"/>
            <a:ext cx="709800" cy="23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26"/>
          <p:cNvCxnSpPr/>
          <p:nvPr/>
        </p:nvCxnSpPr>
        <p:spPr>
          <a:xfrm rot="10800000">
            <a:off x="8363550" y="3441450"/>
            <a:ext cx="275100" cy="35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6"/>
          <p:cNvSpPr txBox="1"/>
          <p:nvPr/>
        </p:nvSpPr>
        <p:spPr>
          <a:xfrm>
            <a:off x="267100" y="4763575"/>
            <a:ext cx="499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https://www.guitarlessonworld.com/lessons/7-beginner-guitar-playing-techniques/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Goals</a:t>
            </a: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126200" y="1697800"/>
            <a:ext cx="4316400" cy="28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Teach machine to classify 7 different guitar playing techniques</a:t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Comparing and developing suitable machine learning algorithm</a:t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Enhance the interactivity of guitar learning experience</a:t>
            </a:r>
            <a:endParaRPr sz="18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0900"/>
            <a:ext cx="4171500" cy="27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80% training + 20% testing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r="2581"/>
          <a:stretch/>
        </p:blipFill>
        <p:spPr>
          <a:xfrm>
            <a:off x="340000" y="1404825"/>
            <a:ext cx="8464051" cy="13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483900" y="2568125"/>
            <a:ext cx="7950600" cy="21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Recorded by professional guitarist: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Guitar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 ESP’s MII with Seymour Duncan’s pickup and Ebony finger board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Recording interface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PreSonus’ AudioBox USB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Bit depth: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24 bits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Frequency response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14 Hz - 70 kHz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Post-production: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Augment each audio clips to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7 different guitar tones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involving different levels of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distortion, reverb, delay and chorus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33400" y="4800600"/>
            <a:ext cx="6137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Dataset: http://mac.citi.sinica.edu.tw/GuitarTranscription/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l="5949" t="9677" r="8324" b="5655"/>
          <a:stretch/>
        </p:blipFill>
        <p:spPr>
          <a:xfrm>
            <a:off x="1665429" y="1426150"/>
            <a:ext cx="5813134" cy="37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Onset Detection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t="47168"/>
          <a:stretch/>
        </p:blipFill>
        <p:spPr>
          <a:xfrm>
            <a:off x="0" y="2085009"/>
            <a:ext cx="9143998" cy="15851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2480650" y="3248900"/>
            <a:ext cx="409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84000" y="3556400"/>
            <a:ext cx="9060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normal          muting         vibrato          pull-off      hammer-on      sliding        bending</a:t>
            </a:r>
            <a:endParaRPr sz="1800"/>
          </a:p>
        </p:txBody>
      </p:sp>
      <p:sp>
        <p:nvSpPr>
          <p:cNvPr id="170" name="Google Shape;170;p31"/>
          <p:cNvSpPr txBox="1"/>
          <p:nvPr/>
        </p:nvSpPr>
        <p:spPr>
          <a:xfrm>
            <a:off x="3008200" y="1423000"/>
            <a:ext cx="3200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Short-Time Cepstrum</a:t>
            </a:r>
            <a:endParaRPr sz="2400"/>
          </a:p>
        </p:txBody>
      </p:sp>
      <p:sp>
        <p:nvSpPr>
          <p:cNvPr id="171" name="Google Shape;171;p31"/>
          <p:cNvSpPr txBox="1"/>
          <p:nvPr/>
        </p:nvSpPr>
        <p:spPr>
          <a:xfrm>
            <a:off x="272575" y="4382675"/>
            <a:ext cx="8598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</a:rPr>
              <a:t>Su, L., Yu, L. F., &amp; Yang, Y. H. (2014, October). Sparse Cepstral, Phase Codes for Guitar Playing Technique Classification. In ISMIR (pp. 9-14)</a:t>
            </a:r>
            <a:endParaRPr sz="1000"/>
          </a:p>
        </p:txBody>
      </p:sp>
      <p:sp>
        <p:nvSpPr>
          <p:cNvPr id="172" name="Google Shape;172;p31"/>
          <p:cNvSpPr/>
          <p:nvPr/>
        </p:nvSpPr>
        <p:spPr>
          <a:xfrm>
            <a:off x="4335625" y="262365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/>
          <p:nvPr/>
        </p:nvSpPr>
        <p:spPr>
          <a:xfrm>
            <a:off x="5631025" y="257850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1"/>
          <p:cNvSpPr/>
          <p:nvPr/>
        </p:nvSpPr>
        <p:spPr>
          <a:xfrm>
            <a:off x="6926425" y="257850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8145625" y="257850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3078325" y="262365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1821025" y="260800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525625" y="2608000"/>
            <a:ext cx="279000" cy="2913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Mel-frequency Cepstral Coefficients (MFCCs)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0" y="1453715"/>
            <a:ext cx="91440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pSp>
        <p:nvGrpSpPr>
          <p:cNvPr id="185" name="Google Shape;185;p32"/>
          <p:cNvGrpSpPr/>
          <p:nvPr/>
        </p:nvGrpSpPr>
        <p:grpSpPr>
          <a:xfrm>
            <a:off x="61132" y="1450710"/>
            <a:ext cx="8943960" cy="1732410"/>
            <a:chOff x="61132" y="1450710"/>
            <a:chExt cx="8943960" cy="1732410"/>
          </a:xfrm>
        </p:grpSpPr>
        <p:pic>
          <p:nvPicPr>
            <p:cNvPr id="186" name="Google Shape;18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2435" y="1450720"/>
              <a:ext cx="1144540" cy="1729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5631" y="1453723"/>
              <a:ext cx="1144540" cy="1729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60551" y="1450711"/>
              <a:ext cx="1144540" cy="1729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81875" y="1450711"/>
              <a:ext cx="1144540" cy="1729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132" y="1450718"/>
              <a:ext cx="1144529" cy="1729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84305" y="1450718"/>
              <a:ext cx="1144556" cy="1729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03371" y="1450710"/>
              <a:ext cx="1144529" cy="17294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2"/>
          <p:cNvSpPr txBox="1"/>
          <p:nvPr/>
        </p:nvSpPr>
        <p:spPr>
          <a:xfrm>
            <a:off x="335000" y="3862100"/>
            <a:ext cx="85206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Mel-frequency Cepstrum (MFC)</a:t>
            </a:r>
            <a:r>
              <a:rPr lang="en"/>
              <a:t>: In sound processing, the mel-frequency cepstrum is a representation of the </a:t>
            </a:r>
            <a:r>
              <a:rPr lang="en" u="sng"/>
              <a:t>short-term power spectrum</a:t>
            </a:r>
            <a:r>
              <a:rPr lang="en"/>
              <a:t> of a sound, based on a linear cosine transform of a log power spectrum on a nonlinear mel scale of frequency. Mel-frequency cepstral coefficients are coefficients that collectively make up an MFC.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83850" y="3201400"/>
            <a:ext cx="885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normal         muting         vibrato         pull-off       hammer-on       sliding         bending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Macintosh PowerPoint</Application>
  <PresentationFormat>全屏显示(16:9)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Merriweather</vt:lpstr>
      <vt:lpstr>Roboto</vt:lpstr>
      <vt:lpstr>Arial</vt:lpstr>
      <vt:lpstr>Simple Light</vt:lpstr>
      <vt:lpstr>Paradigm</vt:lpstr>
      <vt:lpstr>[GapTec]</vt:lpstr>
      <vt:lpstr>Playing Techniques</vt:lpstr>
      <vt:lpstr>Research Goals</vt:lpstr>
      <vt:lpstr>Dataset: 80% training + 20% testing</vt:lpstr>
      <vt:lpstr>Workflow</vt:lpstr>
      <vt:lpstr>Feature Extraction</vt:lpstr>
      <vt:lpstr>Onset Detection</vt:lpstr>
      <vt:lpstr>Mel-frequency Cepstral Coefficients (MFCCs)</vt:lpstr>
      <vt:lpstr>Classification Results</vt:lpstr>
      <vt:lpstr> </vt:lpstr>
      <vt:lpstr>Linear SVM</vt:lpstr>
      <vt:lpstr>Neural Network</vt:lpstr>
      <vt:lpstr>AdaBoost</vt:lpstr>
      <vt:lpstr>Summary</vt:lpstr>
      <vt:lpstr>Comparison and Analysis</vt:lpstr>
      <vt:lpstr>Prospect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[GapTec]</dc:title>
  <cp:lastModifiedBy>Weixin Li</cp:lastModifiedBy>
  <cp:revision>1</cp:revision>
  <dcterms:modified xsi:type="dcterms:W3CDTF">2019-03-04T05:43:44Z</dcterms:modified>
</cp:coreProperties>
</file>